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320" r:id="rId3"/>
    <p:sldId id="312" r:id="rId4"/>
    <p:sldId id="323" r:id="rId5"/>
    <p:sldId id="318" r:id="rId6"/>
    <p:sldId id="316" r:id="rId7"/>
    <p:sldId id="319" r:id="rId8"/>
    <p:sldId id="329" r:id="rId9"/>
    <p:sldId id="296" r:id="rId10"/>
    <p:sldId id="260" r:id="rId11"/>
    <p:sldId id="304" r:id="rId12"/>
    <p:sldId id="273" r:id="rId13"/>
    <p:sldId id="261" r:id="rId14"/>
    <p:sldId id="328" r:id="rId15"/>
    <p:sldId id="274" r:id="rId16"/>
    <p:sldId id="298" r:id="rId17"/>
    <p:sldId id="313" r:id="rId18"/>
    <p:sldId id="314" r:id="rId19"/>
    <p:sldId id="300" r:id="rId20"/>
    <p:sldId id="262" r:id="rId21"/>
    <p:sldId id="285" r:id="rId22"/>
    <p:sldId id="297" r:id="rId23"/>
    <p:sldId id="327" r:id="rId24"/>
    <p:sldId id="293" r:id="rId25"/>
    <p:sldId id="309" r:id="rId26"/>
    <p:sldId id="324" r:id="rId27"/>
    <p:sldId id="311" r:id="rId28"/>
    <p:sldId id="322" r:id="rId29"/>
    <p:sldId id="292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FD91"/>
    <a:srgbClr val="9FFC6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82599" autoAdjust="0"/>
  </p:normalViewPr>
  <p:slideViewPr>
    <p:cSldViewPr>
      <p:cViewPr varScale="1">
        <p:scale>
          <a:sx n="95" d="100"/>
          <a:sy n="95" d="100"/>
        </p:scale>
        <p:origin x="115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2CB2D-BF40-42E4-A281-055F2A1C5E06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7D33E-F281-4AEE-A4EE-1E4FB2D03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11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1034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7CE372-EA12-4FC8-ACED-5357251CD6D8}" type="slidenum">
              <a:rPr lang="ru-RU"/>
              <a:pPr eaLnBrk="1" hangingPunct="1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959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371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altLang="ru-RU" dirty="0" smtClean="0">
                <a:latin typeface="Arial" panose="020B0604020202020204" pitchFamily="34" charset="0"/>
              </a:rPr>
              <a:t>По одной из версий, в отношении программной ошибки этот термин впервые был применен 9 сентября 1946 года Грейс Хоппер, которая работала в Гарвардском университете с вычислительной машиной </a:t>
            </a:r>
            <a:r>
              <a:rPr lang="ru-RU" altLang="ru-RU" dirty="0" err="1" smtClean="0">
                <a:latin typeface="Arial" panose="020B0604020202020204" pitchFamily="34" charset="0"/>
              </a:rPr>
              <a:t>Harvard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Mark</a:t>
            </a:r>
            <a:r>
              <a:rPr lang="ru-RU" altLang="ru-RU" dirty="0" smtClean="0">
                <a:latin typeface="Arial" panose="020B0604020202020204" pitchFamily="34" charset="0"/>
              </a:rPr>
              <a:t> II (англ.)русск.. Проследив возникшую ошибку в работе программы до электромеханического реле машины, она нашла между замкнувшими контактами сгоревшего мотылька. Извлечённое насекомое было вклеено скотчем в технический дневник с сопроводительной иронической надписью: «Первый реальный случай обнаружения жучка» (англ. </a:t>
            </a:r>
            <a:r>
              <a:rPr lang="ru-RU" altLang="ru-RU" dirty="0" err="1" smtClean="0">
                <a:latin typeface="Arial" panose="020B0604020202020204" pitchFamily="34" charset="0"/>
              </a:rPr>
              <a:t>First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actual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case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of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bug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being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found</a:t>
            </a:r>
            <a:r>
              <a:rPr lang="ru-RU" altLang="ru-RU" dirty="0" smtClean="0">
                <a:latin typeface="Arial" panose="020B0604020202020204" pitchFamily="34" charset="0"/>
              </a:rPr>
              <a:t>)[2].</a:t>
            </a:r>
          </a:p>
          <a:p>
            <a:endParaRPr lang="ru-RU" altLang="ru-RU" dirty="0" smtClean="0">
              <a:latin typeface="Arial" panose="020B0604020202020204" pitchFamily="34" charset="0"/>
            </a:endParaRPr>
          </a:p>
          <a:p>
            <a:r>
              <a:rPr lang="ru-RU" altLang="ru-RU" dirty="0" smtClean="0">
                <a:latin typeface="Arial" panose="020B0604020202020204" pitchFamily="34" charset="0"/>
              </a:rPr>
              <a:t>Значение и классификация ошибок программного обеспечения[править | править вики-текст]</a:t>
            </a:r>
          </a:p>
          <a:p>
            <a:endParaRPr lang="en-US" altLang="ru-RU" dirty="0" smtClean="0">
              <a:latin typeface="Arial" panose="020B0604020202020204" pitchFamily="34" charset="0"/>
            </a:endParaRPr>
          </a:p>
        </p:txBody>
      </p:sp>
      <p:sp>
        <p:nvSpPr>
          <p:cNvPr id="154628" name="Нижний колонтитул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mtClean="0"/>
              <a:t>Компания QAExpert |  | 2006</a:t>
            </a:r>
          </a:p>
        </p:txBody>
      </p:sp>
      <p:sp>
        <p:nvSpPr>
          <p:cNvPr id="154629" name="Номер слайда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B2F255-FBFE-46B7-AECB-13F1001D5E88}" type="slidenum">
              <a:rPr lang="ru-RU" altLang="ru-RU"/>
              <a:pPr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8571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992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Первый испытательный полёт </a:t>
            </a:r>
            <a:r>
              <a:rPr lang="ru-RU" dirty="0" err="1" smtClean="0"/>
              <a:t>Ариан</a:t>
            </a:r>
            <a:r>
              <a:rPr lang="ru-RU" dirty="0" smtClean="0"/>
              <a:t> 5 состоялся 4 июня 1996 года и был неудачным.</a:t>
            </a:r>
          </a:p>
          <a:p>
            <a:r>
              <a:rPr lang="ru-RU" dirty="0" smtClean="0"/>
              <a:t>Ракета-носитель была подорвана на 34 секунде полёта по причине неисправности в управляющем программном обеспечении, которая считается самой дорогостоящей компьютерной ошибкой в истории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системе управления ракеты Ариан-5 в 1996 г. использовалось программное обеспечение ранее успешно работавшее на Ариан-4. Но Ариан-5 ускорялась быстрее предыдущей модификации... В результате на 40 секунде полета произошло отключение системы управления ракеты, и она была взорвана по команде на самоликвидацию. Прямой (вместе с ракетой-носителем была потерян коммуникационный спутник) и косвенный ущерб от этого программного сбоя был оценен в полмиллиарда долларов.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Показать скрытый текст Взято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 одна из вспомогательных подпрограмм попыталась преобразовать длинное целое значение в короткое без проверки величины значения, и то вышло за границы типа 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8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Где-то в конце 70-х годов - испытания американской ЗСУ "Сержант Йорк". Для поражения вертолетов ЗСУ была оснащена системой распознавания образов. Во время испытаний около неё безуспешно кружил вертолет-мишень, который она так и не смогла распознать. Зато распознала как вертолет туалет, расположенном метрах в 800-х от ЗСУ. И успешно его поразила.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Показать скрытый текст Взято Вилли после догадки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(а также частично взято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seamew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программисты решили распознавать образ вертолета, засекая вращение хвостового винта. Но при движении вертолета, алгоритм не воспринимал траекторию винта, как вращение. В свою очередь, Вентилятор в неподвижном туалете соответствовал требованиям системы наведения :)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65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Программное обеспечение аппарата радиационной терапии </a:t>
            </a:r>
            <a:r>
              <a:rPr lang="ru-RU" dirty="0" err="1" smtClean="0"/>
              <a:t>Theratron</a:t>
            </a:r>
            <a:r>
              <a:rPr lang="ru-RU" dirty="0" smtClean="0"/>
              <a:t> неправильно выполняло расчет дозировки, подвергая пациентов воздействию чрезвычайно опасного, а в некоторых случаях смертельного уровня радиации.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1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50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08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730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ля размещения сх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7715" y="274638"/>
            <a:ext cx="10668075" cy="143985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FF0066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>
          <a:xfrm>
            <a:off x="10991851" y="6429375"/>
            <a:ext cx="11049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fld id="{70B1D065-145A-42F8-98FF-D61AC7950D71}" type="slidenum">
              <a:rPr lang="ru-RU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0145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83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35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3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7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83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36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173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8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89CC-5BE6-4BE5-82AE-A838D6CE1675}" type="datetimeFigureOut">
              <a:rPr lang="ru-RU" smtClean="0"/>
              <a:t>16.10.2018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86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tstep.dp.ua/wp-content/uploads/2017/10/Adwords-%D0%A2%D0%B5%D1%81%D1%82%D0%B8%D1%80%D0%BE%D0%B2%D0%B0%D0%BD%D0%B8%D0%B5-%D0%9F%D0%9E1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92" y="-10439"/>
            <a:ext cx="12206892" cy="6888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4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0766" y="112292"/>
            <a:ext cx="9900006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Определения </a:t>
            </a:r>
            <a:r>
              <a:rPr lang="ru-RU" dirty="0">
                <a:solidFill>
                  <a:schemeClr val="tx2"/>
                </a:solidFill>
              </a:rPr>
              <a:t>тестирования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10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922151" y="946451"/>
            <a:ext cx="10369152" cy="4588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600" dirty="0">
              <a:latin typeface="+mj-lt"/>
            </a:endParaRPr>
          </a:p>
          <a:p>
            <a:pPr algn="just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ru-RU" sz="3600" dirty="0" smtClean="0">
                <a:latin typeface="+mj-lt"/>
              </a:rPr>
              <a:t>Проверка </a:t>
            </a:r>
            <a:r>
              <a:rPr lang="ru-RU" sz="3600" dirty="0">
                <a:latin typeface="+mj-lt"/>
              </a:rPr>
              <a:t>соответствия между реальным и ожидаемым поведением программы, осуществляемая на конечном наборе тестов, выбранном определенным образом</a:t>
            </a:r>
            <a:r>
              <a:rPr lang="en-GB" altLang="ru-RU" sz="3600" b="1" dirty="0">
                <a:latin typeface="+mj-lt"/>
              </a:rPr>
              <a:t>	</a:t>
            </a:r>
            <a:endParaRPr lang="ru-RU" altLang="ru-RU" sz="3600" b="1" dirty="0" smtClean="0">
              <a:latin typeface="+mj-lt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600" dirty="0">
              <a:solidFill>
                <a:srgbClr val="92D050"/>
              </a:solidFill>
              <a:latin typeface="+mj-lt"/>
            </a:endParaRPr>
          </a:p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3600" dirty="0">
              <a:latin typeface="+mj-lt"/>
            </a:endParaRPr>
          </a:p>
          <a:p>
            <a:endParaRPr lang="ru-RU" sz="3600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454467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Картинки по запросу test 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3989345"/>
            <a:ext cx="5393942" cy="30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276238"/>
            <a:ext cx="7776864" cy="143985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Что такое тест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196752"/>
            <a:ext cx="7272808" cy="6311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2400" dirty="0">
              <a:latin typeface="Verdana" pitchFamily="34" charset="0"/>
            </a:endParaRPr>
          </a:p>
          <a:p>
            <a:pPr marL="457200" indent="-457200">
              <a:buFont typeface="+mj-lt"/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sz="3200" dirty="0">
              <a:solidFill>
                <a:srgbClr val="92D050"/>
              </a:solidFill>
            </a:endParaRPr>
          </a:p>
          <a:p>
            <a:r>
              <a:rPr lang="ru-RU" sz="3200" dirty="0"/>
              <a:t>Это специальная, искусственно созданная ситуация, выбранная определенным образом; </a:t>
            </a:r>
            <a:endParaRPr lang="ru-RU" sz="3200" dirty="0" smtClean="0"/>
          </a:p>
          <a:p>
            <a:endParaRPr lang="ru-RU" sz="3200" dirty="0"/>
          </a:p>
          <a:p>
            <a:r>
              <a:rPr lang="ru-RU" sz="3200" dirty="0" smtClean="0"/>
              <a:t>Описание </a:t>
            </a:r>
            <a:r>
              <a:rPr lang="ru-RU" sz="3200" dirty="0"/>
              <a:t>того, какие наблюдения за работой программы нужно сделать для проверки ее соответствия некоторому требованию.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200" dirty="0">
              <a:solidFill>
                <a:srgbClr val="92D050"/>
              </a:solidFill>
              <a:latin typeface="Verdana" pitchFamily="34" charset="0"/>
            </a:endParaRPr>
          </a:p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2400" dirty="0">
              <a:latin typeface="Verdana" pitchFamily="34" charset="0"/>
            </a:endParaRPr>
          </a:p>
          <a:p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34888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3249" y="206854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Общая схема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207568" y="1767006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12"/>
          <a:stretch/>
        </p:blipFill>
        <p:spPr>
          <a:xfrm>
            <a:off x="0" y="1646704"/>
            <a:ext cx="12271919" cy="521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3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151" y="151831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Что делает </a:t>
            </a:r>
            <a:r>
              <a:rPr lang="ru-RU" dirty="0" err="1" smtClean="0">
                <a:solidFill>
                  <a:schemeClr val="tx2"/>
                </a:solidFill>
              </a:rPr>
              <a:t>тестировщик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13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335360" y="1412617"/>
            <a:ext cx="6048672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3200" dirty="0"/>
              <a:t>Управляет выполнением программы и создает искусственные ситуации, в которых проверяется поведение программы.</a:t>
            </a:r>
          </a:p>
          <a:p>
            <a:pPr marL="457200" indent="-457200">
              <a:buAutoNum type="arabicPeriod"/>
            </a:pPr>
            <a:endParaRPr lang="ru-RU" sz="3200" dirty="0"/>
          </a:p>
          <a:p>
            <a:pPr marL="457200" indent="-457200">
              <a:buAutoNum type="arabicPeriod"/>
            </a:pPr>
            <a:r>
              <a:rPr lang="ru-RU" sz="3200" dirty="0"/>
              <a:t>Наблюдает за поведением программы и сравнивает то, что он видит с тем, что ожидается.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6305" t="23579"/>
          <a:stretch/>
        </p:blipFill>
        <p:spPr>
          <a:xfrm>
            <a:off x="6960095" y="1916522"/>
            <a:ext cx="4642435" cy="38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2"/>
                </a:solidFill>
              </a:rPr>
              <a:t>Bug report</a:t>
            </a:r>
            <a:endParaRPr lang="ru-RU" sz="4000" b="1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603609"/>
            <a:ext cx="5688632" cy="51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94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2348880"/>
            <a:ext cx="7848872" cy="1368152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Цели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15</a:t>
            </a:fld>
            <a:endParaRPr lang="ru-RU" dirty="0"/>
          </a:p>
        </p:txBody>
      </p:sp>
      <p:pic>
        <p:nvPicPr>
          <p:cNvPr id="5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645024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4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Цель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679072"/>
            <a:ext cx="48245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ru-RU" altLang="ru-RU" sz="3200" dirty="0"/>
              <a:t>Р</a:t>
            </a:r>
            <a:r>
              <a:rPr lang="en-GB" altLang="ru-RU" sz="3200" dirty="0" err="1" smtClean="0"/>
              <a:t>аспознать</a:t>
            </a:r>
            <a:r>
              <a:rPr lang="en-GB" altLang="ru-RU" sz="3200" dirty="0" smtClean="0"/>
              <a:t> </a:t>
            </a:r>
            <a:r>
              <a:rPr lang="en-GB" altLang="ru-RU" sz="3200" dirty="0" err="1"/>
              <a:t>дефекты</a:t>
            </a:r>
            <a:r>
              <a:rPr lang="en-GB" altLang="ru-RU" sz="3200" dirty="0"/>
              <a:t> в </a:t>
            </a:r>
            <a:r>
              <a:rPr lang="en-GB" altLang="ru-RU" sz="3200" dirty="0" err="1"/>
              <a:t>объекте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тестирования</a:t>
            </a:r>
            <a:r>
              <a:rPr lang="en-GB" altLang="ru-RU" sz="3200" dirty="0"/>
              <a:t> и </a:t>
            </a:r>
            <a:r>
              <a:rPr lang="en-GB" altLang="ru-RU" sz="3200" dirty="0" err="1"/>
              <a:t>увеличить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вероятность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того</a:t>
            </a:r>
            <a:r>
              <a:rPr lang="en-GB" altLang="ru-RU" sz="3200" dirty="0"/>
              <a:t>, </a:t>
            </a:r>
            <a:r>
              <a:rPr lang="en-GB" altLang="ru-RU" sz="3200" dirty="0" err="1"/>
              <a:t>что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он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при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любых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обстоятельствах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будет</a:t>
            </a:r>
            <a:r>
              <a:rPr lang="en-GB" altLang="ru-RU" sz="3200" dirty="0"/>
              <a:t> </a:t>
            </a:r>
            <a:r>
              <a:rPr lang="ru-RU" altLang="ru-RU" sz="3200" dirty="0"/>
              <a:t>корректно </a:t>
            </a:r>
            <a:r>
              <a:rPr lang="en-GB" altLang="ru-RU" sz="3200" dirty="0" err="1"/>
              <a:t>работа</a:t>
            </a:r>
            <a:r>
              <a:rPr lang="ru-RU" altLang="ru-RU" sz="3200" dirty="0" err="1"/>
              <a:t>ть</a:t>
            </a:r>
            <a:r>
              <a:rPr lang="en-GB" altLang="ru-RU" sz="3200" dirty="0"/>
              <a:t> в </a:t>
            </a:r>
            <a:r>
              <a:rPr lang="en-GB" altLang="ru-RU" sz="3200" dirty="0" err="1"/>
              <a:t>соответствии</a:t>
            </a:r>
            <a:r>
              <a:rPr lang="en-GB" altLang="ru-RU" sz="3200" dirty="0"/>
              <a:t> с </a:t>
            </a:r>
            <a:r>
              <a:rPr lang="en-GB" altLang="ru-RU" sz="3200" dirty="0" err="1"/>
              <a:t>установленными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требованиями</a:t>
            </a:r>
            <a:endParaRPr lang="en-GB" alt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288" y="2123650"/>
            <a:ext cx="6455353" cy="3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8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35560" y="1340768"/>
            <a:ext cx="648072" cy="64807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dirty="0" smtClean="0"/>
              <a:t>$</a:t>
            </a:r>
            <a:endParaRPr lang="ru-RU" dirty="0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49736" y="261591"/>
            <a:ext cx="8312968" cy="83820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4000" b="1" dirty="0">
                <a:solidFill>
                  <a:schemeClr val="tx2"/>
                </a:solidFill>
              </a:rPr>
              <a:t>Стоимость исправления ошибок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118760" y="6270625"/>
            <a:ext cx="10369152" cy="58737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ru-RU" altLang="ru-RU" sz="1800" dirty="0">
                <a:latin typeface="Tahoma" panose="020B0604030504040204" pitchFamily="34" charset="0"/>
              </a:rPr>
              <a:t>Миссия тестирования – снизить стоимость разработки путем раннего обнаружения </a:t>
            </a:r>
            <a:r>
              <a:rPr lang="ru-RU" altLang="ru-RU" sz="1800" dirty="0" smtClean="0">
                <a:latin typeface="Tahoma" panose="020B0604030504040204" pitchFamily="34" charset="0"/>
              </a:rPr>
              <a:t>дефектов</a:t>
            </a:r>
            <a:endParaRPr lang="ru-RU" altLang="ru-RU" sz="1800" dirty="0">
              <a:latin typeface="Tahom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5737" b="11088"/>
          <a:stretch/>
        </p:blipFill>
        <p:spPr>
          <a:xfrm>
            <a:off x="2630997" y="1416956"/>
            <a:ext cx="7272211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2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274638"/>
            <a:ext cx="1009491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4000" b="1" dirty="0" smtClean="0">
                <a:solidFill>
                  <a:schemeClr val="tx2"/>
                </a:solidFill>
              </a:rPr>
              <a:t>Необходимость тестирования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15380" y="1678014"/>
            <a:ext cx="11269252" cy="477532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Тестирование ПО занимает от 30% до 50% от всей стоимости разработки, в случаях сложных  инфраструктурных проектов до 80%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1800" dirty="0"/>
              <a:t>(!) Продукты </a:t>
            </a:r>
            <a:r>
              <a:rPr lang="en-US" altLang="ru-RU" sz="1800" dirty="0"/>
              <a:t>Microsoft: </a:t>
            </a:r>
            <a:r>
              <a:rPr lang="ru-RU" altLang="ru-RU" sz="1800" dirty="0"/>
              <a:t>на </a:t>
            </a:r>
            <a:r>
              <a:rPr lang="en-US" altLang="ru-RU" sz="1800" dirty="0"/>
              <a:t>1 </a:t>
            </a:r>
            <a:r>
              <a:rPr lang="ru-RU" altLang="ru-RU" sz="1800" dirty="0"/>
              <a:t>разработчика </a:t>
            </a:r>
            <a:r>
              <a:rPr lang="en-US" altLang="ru-RU" sz="1800" dirty="0"/>
              <a:t>2 </a:t>
            </a:r>
            <a:r>
              <a:rPr lang="ru-RU" altLang="ru-RU" sz="1800" dirty="0"/>
              <a:t>тестировщика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Тестирование не только процесс </a:t>
            </a:r>
            <a:r>
              <a:rPr lang="ru-RU" altLang="ru-RU" sz="2800" b="1" dirty="0"/>
              <a:t>контроля</a:t>
            </a:r>
            <a:r>
              <a:rPr lang="ru-RU" altLang="ru-RU" sz="2800" dirty="0"/>
              <a:t>, но и мощный инструмент </a:t>
            </a:r>
            <a:r>
              <a:rPr lang="ru-RU" altLang="ru-RU" sz="2800" b="1" dirty="0"/>
              <a:t>разработки</a:t>
            </a:r>
            <a:r>
              <a:rPr lang="ru-RU" altLang="ru-RU" sz="2800" dirty="0"/>
              <a:t>, который позволяет достичь определенного уровня качества</a:t>
            </a:r>
          </a:p>
          <a:p>
            <a:pPr>
              <a:lnSpc>
                <a:spcPct val="90000"/>
              </a:lnSpc>
            </a:pPr>
            <a:r>
              <a:rPr lang="ru-RU" altLang="ru-RU" sz="2800" dirty="0" smtClean="0"/>
              <a:t>Тестирование </a:t>
            </a:r>
            <a:r>
              <a:rPr lang="ru-RU" altLang="ru-RU" sz="2800" dirty="0"/>
              <a:t>может не только выявлять и определять дефекты, но и </a:t>
            </a:r>
            <a:r>
              <a:rPr lang="ru-RU" altLang="ru-RU" sz="2800" b="1" dirty="0"/>
              <a:t>предотвращать</a:t>
            </a:r>
            <a:r>
              <a:rPr lang="ru-RU" altLang="ru-RU" sz="2800" dirty="0"/>
              <a:t> их</a:t>
            </a:r>
          </a:p>
          <a:p>
            <a:pPr>
              <a:lnSpc>
                <a:spcPct val="90000"/>
              </a:lnSpc>
            </a:pPr>
            <a:r>
              <a:rPr lang="ru-RU" altLang="ru-RU" sz="2800" dirty="0"/>
              <a:t>Тестирование становится процессом, эффективность которого кардинально влияет на стоимость Продукта и Сроки его выхода на рынок</a:t>
            </a:r>
          </a:p>
        </p:txBody>
      </p:sp>
      <p:sp>
        <p:nvSpPr>
          <p:cNvPr id="2867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ru-RU" altLang="ru-RU" sz="1200">
                <a:solidFill>
                  <a:srgbClr val="FFFFFF"/>
                </a:solidFill>
                <a:latin typeface="Verdana" panose="020B0604030504040204" pitchFamily="34" charset="0"/>
              </a:rPr>
              <a:t>Тест-менеджмент</a:t>
            </a:r>
            <a:endParaRPr lang="en-US" altLang="ru-RU" sz="12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0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9" y="2277182"/>
            <a:ext cx="8156093" cy="1439850"/>
          </a:xfrm>
        </p:spPr>
        <p:txBody>
          <a:bodyPr/>
          <a:lstStyle/>
          <a:p>
            <a:pPr marL="457200" indent="-457200" algn="ctr"/>
            <a:r>
              <a:rPr lang="ru-RU" dirty="0">
                <a:solidFill>
                  <a:schemeClr val="tx2"/>
                </a:solidFill>
              </a:rPr>
              <a:t>Особенности </a:t>
            </a:r>
            <a:r>
              <a:rPr lang="ru-RU" dirty="0" smtClean="0">
                <a:solidFill>
                  <a:schemeClr val="tx2"/>
                </a:solidFill>
              </a:rPr>
              <a:t>профессии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458" y="3529726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6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В программе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731404" y="2060848"/>
            <a:ext cx="1072919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кто такой тестировщик ПО?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где применяют тестирование?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востребованность и перспективы данной профессии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 smtClean="0"/>
              <a:t>пути </a:t>
            </a:r>
            <a:r>
              <a:rPr lang="ru-RU" sz="3200" dirty="0"/>
              <a:t>вашего профессионального развития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сколько зарабатывают тестировщики?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200" dirty="0"/>
              <a:t>советы от специалиста, как стать специалистом с нуля.</a:t>
            </a:r>
          </a:p>
        </p:txBody>
      </p:sp>
    </p:spTree>
    <p:extLst>
      <p:ext uri="{BB962C8B-B14F-4D97-AF65-F5344CB8AC3E}">
        <p14:creationId xmlns:p14="http://schemas.microsoft.com/office/powerpoint/2010/main" val="3396757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54649" y="2852936"/>
            <a:ext cx="964907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600" i="1" dirty="0"/>
              <a:t>Главная деятельность </a:t>
            </a:r>
            <a:r>
              <a:rPr lang="ru-RU" sz="3600" dirty="0"/>
              <a:t>- предоставление участникам проекта по разработке программного обеспечения обратную связь о качестве программного продукта.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8463314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Главная деятельность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45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9073008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Особенности профессии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989126"/>
            <a:ext cx="11856640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/>
              <a:t>Вовлечен во все этапы жизненного цикла продукта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 smtClean="0"/>
              <a:t>Взаимодействует </a:t>
            </a:r>
            <a:r>
              <a:rPr lang="ru-RU" altLang="ru-RU" sz="3600" dirty="0"/>
              <a:t>со всеми участниками процесса разработки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600" dirty="0" smtClean="0"/>
              <a:t>Является </a:t>
            </a:r>
            <a:r>
              <a:rPr lang="ru-RU" altLang="ru-RU" sz="3600" dirty="0"/>
              <a:t>последним рубежом контроля качества проекта</a:t>
            </a:r>
          </a:p>
          <a:p>
            <a:pPr marL="360000" lvl="1" indent="-457200" defTabSz="10795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600" dirty="0" smtClean="0"/>
              <a:t>Возможность </a:t>
            </a:r>
            <a:r>
              <a:rPr lang="ru-RU" sz="3600" dirty="0"/>
              <a:t>удаленной работы </a:t>
            </a:r>
            <a:endParaRPr lang="ru-RU" sz="36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8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986430" cy="1439850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Основными </a:t>
            </a:r>
            <a:r>
              <a:rPr lang="ru-RU" dirty="0" smtClean="0">
                <a:solidFill>
                  <a:schemeClr val="tx2"/>
                </a:solidFill>
              </a:rPr>
              <a:t>требованиями к </a:t>
            </a:r>
            <a:r>
              <a:rPr lang="ru-RU" dirty="0" err="1" smtClean="0">
                <a:solidFill>
                  <a:schemeClr val="tx2"/>
                </a:solidFill>
              </a:rPr>
              <a:t>тестировщику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17657" y="1484784"/>
            <a:ext cx="9372381" cy="581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Основы работы с базами </a:t>
            </a:r>
            <a:r>
              <a:rPr lang="ru-RU" sz="3200" dirty="0"/>
              <a:t>данных, </a:t>
            </a:r>
            <a:r>
              <a:rPr lang="ru-RU" sz="3200" dirty="0" smtClean="0"/>
              <a:t>знание</a:t>
            </a:r>
            <a:r>
              <a:rPr lang="ru-RU" sz="3200" dirty="0"/>
              <a:t> языка запросов </a:t>
            </a:r>
            <a:r>
              <a:rPr lang="ru-RU" sz="3200" dirty="0" err="1"/>
              <a:t>sql</a:t>
            </a:r>
            <a:endParaRPr lang="ru-RU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Основы администрирования операционных систем;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Знания основных технологий разработки ПО и структуры программных комплексов;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Знание английского языка.</a:t>
            </a:r>
          </a:p>
          <a:p>
            <a:pPr>
              <a:spcBef>
                <a:spcPts val="475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Картинки по запросу база данных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441" y="1788863"/>
            <a:ext cx="1066392" cy="10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48743" t="17241" r="32389" b="63860"/>
          <a:stretch/>
        </p:blipFill>
        <p:spPr>
          <a:xfrm>
            <a:off x="10389967" y="2996952"/>
            <a:ext cx="1201524" cy="12015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81500" r="82705"/>
          <a:stretch/>
        </p:blipFill>
        <p:spPr>
          <a:xfrm>
            <a:off x="10447773" y="5480940"/>
            <a:ext cx="1201994" cy="12836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48743" t="39920" r="32389" b="42440"/>
          <a:stretch/>
        </p:blipFill>
        <p:spPr>
          <a:xfrm>
            <a:off x="10453467" y="4340173"/>
            <a:ext cx="1209790" cy="11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6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986430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Желательно знать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94689" y="1501382"/>
            <a:ext cx="9372381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TestNG</a:t>
            </a:r>
            <a:r>
              <a:rPr lang="en-US" sz="3200" dirty="0"/>
              <a:t> (Junit</a:t>
            </a:r>
            <a:r>
              <a:rPr lang="en-US" sz="3200" dirty="0" smtClean="0"/>
              <a:t>)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HTML, </a:t>
            </a:r>
            <a:r>
              <a:rPr lang="en-US" sz="3200" dirty="0" smtClean="0"/>
              <a:t>CSS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Selenium </a:t>
            </a:r>
            <a:r>
              <a:rPr lang="en-US" sz="3200" dirty="0"/>
              <a:t>web driver 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Java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G</a:t>
            </a:r>
            <a:r>
              <a:rPr lang="en-US" sz="3200" dirty="0" err="1" smtClean="0"/>
              <a:t>it</a:t>
            </a: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9856"/>
          <a:stretch/>
        </p:blipFill>
        <p:spPr>
          <a:xfrm>
            <a:off x="7851811" y="1240843"/>
            <a:ext cx="2190750" cy="1282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19" y="2427543"/>
            <a:ext cx="1408534" cy="939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08" y="3623665"/>
            <a:ext cx="897824" cy="8125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86" y="4593779"/>
            <a:ext cx="1608555" cy="988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62" y="5662940"/>
            <a:ext cx="1983879" cy="6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2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оксана\Desktop\ФОТО\НГ_Белл_Пенза_20122014\НГ_Белл_Пенза_20122014\2526aa3c8d5f6c88512fbd1635a850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18" y="3501688"/>
            <a:ext cx="4860031" cy="333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7448" y="274638"/>
            <a:ext cx="10729192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Наиболее ценные качества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7408" y="1268760"/>
            <a:ext cx="10940568" cy="499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Логическое мышление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Хорошая память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Умение учиться и адаптироваться к существующим задачам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Стрессоустойчивость и усидчивость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Умение работать в команде </a:t>
            </a:r>
            <a:endParaRPr lang="ru-RU" sz="36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24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68" y="260648"/>
            <a:ext cx="11449272" cy="114300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Как стать </a:t>
            </a:r>
            <a:r>
              <a:rPr lang="ru-RU" b="1" dirty="0" err="1" smtClean="0">
                <a:solidFill>
                  <a:schemeClr val="tx2"/>
                </a:solidFill>
              </a:rPr>
              <a:t>тестировщиком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9455" y="1556792"/>
            <a:ext cx="9248317" cy="4525963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Самообразование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Университет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Ментор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600" dirty="0" smtClean="0"/>
              <a:t>Специализированные </a:t>
            </a:r>
            <a:r>
              <a:rPr lang="ru-RU" sz="3600" dirty="0"/>
              <a:t>практические </a:t>
            </a:r>
            <a:r>
              <a:rPr lang="ru-RU" sz="3600" dirty="0" smtClean="0"/>
              <a:t>курсы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80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Факторы успешного развития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01988" y="1268760"/>
            <a:ext cx="9361040" cy="45259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-RU" dirty="0" smtClean="0"/>
              <a:t>Желание освоить профессию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Самостоятельная работа вне аудитории</a:t>
            </a:r>
          </a:p>
          <a:p>
            <a:pPr marL="0" indent="0">
              <a:lnSpc>
                <a:spcPct val="200000"/>
              </a:lnSpc>
              <a:buNone/>
            </a:pPr>
            <a:endParaRPr lang="ru-RU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/>
              <a:t>Готовность потратить личное время на обучение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4569" t="11591" r="57476" b="60387"/>
          <a:stretch/>
        </p:blipFill>
        <p:spPr>
          <a:xfrm>
            <a:off x="1199456" y="1142145"/>
            <a:ext cx="1368152" cy="15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4953" b="34462"/>
          <a:stretch/>
        </p:blipFill>
        <p:spPr>
          <a:xfrm>
            <a:off x="1201986" y="2820343"/>
            <a:ext cx="1365622" cy="1512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7477"/>
          <a:stretch/>
        </p:blipFill>
        <p:spPr>
          <a:xfrm>
            <a:off x="1233230" y="4653136"/>
            <a:ext cx="1365622" cy="160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Сколько зарабатывают </a:t>
            </a:r>
            <a:r>
              <a:rPr lang="ru-RU" sz="4000" b="1" dirty="0" smtClean="0">
                <a:solidFill>
                  <a:schemeClr val="tx2"/>
                </a:solidFill>
              </a:rPr>
              <a:t>тестировщики</a:t>
            </a:r>
            <a:endParaRPr lang="ru-RU" sz="4000" b="1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36160" y="6488668"/>
            <a:ext cx="385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https://jobs.dou.ua/salaries/dynamics/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81" t="7830" r="33851" b="37137"/>
          <a:stretch/>
        </p:blipFill>
        <p:spPr>
          <a:xfrm>
            <a:off x="522276" y="1177098"/>
            <a:ext cx="11147448" cy="531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Востребованность </a:t>
            </a:r>
            <a:r>
              <a:rPr lang="en-US" sz="4000" b="1" dirty="0">
                <a:solidFill>
                  <a:schemeClr val="tx2"/>
                </a:solidFill>
              </a:rPr>
              <a:t>QA </a:t>
            </a:r>
            <a:r>
              <a:rPr lang="ru-RU" sz="4000" b="1" dirty="0">
                <a:solidFill>
                  <a:schemeClr val="tx2"/>
                </a:solidFill>
              </a:rPr>
              <a:t>специалистов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9735653" y="6308727"/>
            <a:ext cx="209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https://jobs.dou.ua/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0101" r="33463" b="26341"/>
          <a:stretch/>
        </p:blipFill>
        <p:spPr>
          <a:xfrm>
            <a:off x="1631504" y="1134969"/>
            <a:ext cx="9649072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521059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Спасибо за внимание!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29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0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8307" y="153964"/>
            <a:ext cx="944684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4000" b="1" dirty="0" smtClean="0">
                <a:solidFill>
                  <a:schemeClr val="tx2"/>
                </a:solidFill>
              </a:rPr>
              <a:t>Что такое</a:t>
            </a:r>
            <a:r>
              <a:rPr lang="en-US" altLang="ru-RU" sz="4000" b="1" dirty="0" smtClean="0">
                <a:solidFill>
                  <a:schemeClr val="tx2"/>
                </a:solidFill>
              </a:rPr>
              <a:t> BUG?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7518835" y="5670550"/>
            <a:ext cx="4212467" cy="868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altLang="ru-RU" sz="2000" dirty="0" err="1" smtClean="0"/>
              <a:t>Грейс</a:t>
            </a:r>
            <a:r>
              <a:rPr lang="uk-UA" altLang="ru-RU" sz="2000" dirty="0" smtClean="0"/>
              <a:t> </a:t>
            </a:r>
            <a:r>
              <a:rPr lang="uk-UA" altLang="ru-RU" sz="2000" dirty="0" err="1"/>
              <a:t>Мюррей</a:t>
            </a:r>
            <a:r>
              <a:rPr lang="uk-UA" altLang="ru-RU" sz="2000" dirty="0"/>
              <a:t> </a:t>
            </a:r>
            <a:r>
              <a:rPr lang="uk-UA" altLang="ru-RU" sz="2000" dirty="0" err="1" smtClean="0"/>
              <a:t>Хоппер</a:t>
            </a:r>
            <a:endParaRPr lang="ru-RU" altLang="ru-RU" sz="2000" dirty="0"/>
          </a:p>
        </p:txBody>
      </p:sp>
      <p:sp>
        <p:nvSpPr>
          <p:cNvPr id="22533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ru-RU" altLang="ru-RU" sz="1200">
                <a:solidFill>
                  <a:srgbClr val="FFFFFF"/>
                </a:solidFill>
                <a:latin typeface="Verdana" panose="020B0604030504040204" pitchFamily="34" charset="0"/>
              </a:rPr>
              <a:t>Тест-менеджмент</a:t>
            </a:r>
            <a:endParaRPr lang="en-US" altLang="ru-RU" sz="12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240" y="1800206"/>
            <a:ext cx="2737659" cy="347267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784733" y="1216279"/>
            <a:ext cx="66074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>
                <a:latin typeface="+mj-lt"/>
              </a:rPr>
              <a:t>9 сентября </a:t>
            </a:r>
            <a:r>
              <a:rPr lang="ru-RU" altLang="ru-RU" sz="2800" dirty="0" smtClean="0">
                <a:latin typeface="+mj-lt"/>
              </a:rPr>
              <a:t>1946</a:t>
            </a:r>
          </a:p>
          <a:p>
            <a:r>
              <a:rPr lang="ru-RU" altLang="ru-RU" sz="2800" dirty="0" smtClean="0">
                <a:latin typeface="+mj-lt"/>
              </a:rPr>
              <a:t>Гарвардский университет</a:t>
            </a:r>
          </a:p>
          <a:p>
            <a:r>
              <a:rPr lang="ru-RU" altLang="ru-RU" sz="2800" dirty="0" smtClean="0">
                <a:latin typeface="+mj-lt"/>
              </a:rPr>
              <a:t>Вычислительная машина </a:t>
            </a:r>
            <a:r>
              <a:rPr lang="ru-RU" altLang="ru-RU" sz="2800" dirty="0" err="1">
                <a:latin typeface="+mj-lt"/>
              </a:rPr>
              <a:t>Harvard</a:t>
            </a:r>
            <a:r>
              <a:rPr lang="ru-RU" altLang="ru-RU" sz="2800" dirty="0">
                <a:latin typeface="+mj-lt"/>
              </a:rPr>
              <a:t> </a:t>
            </a:r>
            <a:r>
              <a:rPr lang="ru-RU" altLang="ru-RU" sz="2800" dirty="0" err="1">
                <a:latin typeface="+mj-lt"/>
              </a:rPr>
              <a:t>Mark</a:t>
            </a:r>
            <a:r>
              <a:rPr lang="ru-RU" altLang="ru-RU" sz="2800" dirty="0">
                <a:latin typeface="+mj-lt"/>
              </a:rPr>
              <a:t> </a:t>
            </a:r>
            <a:r>
              <a:rPr lang="ru-RU" altLang="ru-RU" sz="2800" dirty="0" smtClean="0">
                <a:latin typeface="+mj-lt"/>
              </a:rPr>
              <a:t>II</a:t>
            </a:r>
            <a:endParaRPr lang="ru-RU" sz="2800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0176" y="1433025"/>
            <a:ext cx="3479925" cy="4512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743" y="2601273"/>
            <a:ext cx="6303232" cy="416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5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277182"/>
            <a:ext cx="8463314" cy="143985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2"/>
                </a:solidFill>
              </a:rPr>
              <a:t>Цена ошибки</a:t>
            </a:r>
            <a:endParaRPr lang="ru-RU" sz="5400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63" y="3526532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065504" y="0"/>
            <a:ext cx="2016224" cy="117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2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5198368" cy="1143000"/>
          </a:xfrm>
        </p:spPr>
        <p:txBody>
          <a:bodyPr/>
          <a:lstStyle/>
          <a:p>
            <a:pPr algn="l"/>
            <a:r>
              <a:rPr lang="ru-RU" sz="4000" b="1" dirty="0" err="1">
                <a:solidFill>
                  <a:schemeClr val="tx2"/>
                </a:solidFill>
              </a:rPr>
              <a:t>Ариан</a:t>
            </a:r>
            <a:r>
              <a:rPr lang="ru-RU" sz="4000" b="1" dirty="0">
                <a:solidFill>
                  <a:schemeClr val="tx2"/>
                </a:solidFill>
              </a:rPr>
              <a:t> 5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8355" y="1340769"/>
            <a:ext cx="5342384" cy="20162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Самая дорогостоящая компьютерная ошибка </a:t>
            </a:r>
            <a:r>
              <a:rPr lang="ru-RU" dirty="0"/>
              <a:t>в </a:t>
            </a:r>
            <a:r>
              <a:rPr lang="ru-RU" dirty="0" smtClean="0"/>
              <a:t>истории оценивается в </a:t>
            </a:r>
            <a:r>
              <a:rPr lang="en-US" dirty="0" smtClean="0"/>
              <a:t>$</a:t>
            </a:r>
            <a:r>
              <a:rPr lang="ru-RU" dirty="0" smtClean="0"/>
              <a:t>500 млн.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88640"/>
            <a:ext cx="4392488" cy="658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38200" y="3356992"/>
            <a:ext cx="51697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Использовалось </a:t>
            </a:r>
            <a:r>
              <a:rPr lang="ru-RU" sz="3200" dirty="0"/>
              <a:t>программное обеспечение ранее успешно работавшее на Ариан-4. </a:t>
            </a:r>
          </a:p>
        </p:txBody>
      </p:sp>
    </p:spTree>
    <p:extLst>
      <p:ext uri="{BB962C8B-B14F-4D97-AF65-F5344CB8AC3E}">
        <p14:creationId xmlns:p14="http://schemas.microsoft.com/office/powerpoint/2010/main" val="8299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sz="4000" b="1" dirty="0">
                <a:solidFill>
                  <a:schemeClr val="tx2"/>
                </a:solidFill>
              </a:rPr>
              <a:t>Системы распознавания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033" y="1484785"/>
            <a:ext cx="4464496" cy="2232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Конец 70-х </a:t>
            </a:r>
            <a:r>
              <a:rPr lang="ru-RU" dirty="0"/>
              <a:t>годов — испытания американской ЗСУ «Сержант </a:t>
            </a:r>
            <a:r>
              <a:rPr lang="ru-RU" dirty="0" smtClean="0"/>
              <a:t>Йорк»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576553"/>
            <a:ext cx="7158551" cy="4780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9376" y="3717032"/>
            <a:ext cx="34563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Распознала </a:t>
            </a:r>
            <a:r>
              <a:rPr lang="ru-RU" sz="3200" dirty="0"/>
              <a:t>как вертолет туалет, расположенном метрах в 800-х от ЗСУ. И успешно его поразила.</a:t>
            </a:r>
            <a:br>
              <a:rPr lang="ru-RU" sz="3200" dirty="0"/>
            </a:b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174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Смерть от лечения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584" y="1586130"/>
            <a:ext cx="519836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Программное обеспечение аппарата радиационной терапии </a:t>
            </a:r>
            <a:r>
              <a:rPr lang="ru-RU" dirty="0" err="1"/>
              <a:t>Theratron</a:t>
            </a:r>
            <a:r>
              <a:rPr lang="ru-RU" dirty="0"/>
              <a:t> неправильно выполняло расчет дозировки, подвергая пациентов воздействию чрезвычайно опасного, а в некоторых случаях смертельного уровня радиации.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417638"/>
            <a:ext cx="6480720" cy="486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84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98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3810" t="12524" r="14000" b="45298"/>
          <a:stretch/>
        </p:blipFill>
        <p:spPr>
          <a:xfrm>
            <a:off x="3215680" y="2204864"/>
            <a:ext cx="640871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1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277182"/>
            <a:ext cx="8463314" cy="143985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2"/>
                </a:solidFill>
              </a:rPr>
              <a:t>Что такое тестирование?</a:t>
            </a:r>
            <a:endParaRPr lang="ru-RU" sz="5400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63" y="3526532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065504" y="0"/>
            <a:ext cx="2016224" cy="117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1737</TotalTime>
  <Words>790</Words>
  <Application>Microsoft Office PowerPoint</Application>
  <PresentationFormat>Widescreen</PresentationFormat>
  <Paragraphs>135</Paragraphs>
  <Slides>29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Tahoma</vt:lpstr>
      <vt:lpstr>Verdana</vt:lpstr>
      <vt:lpstr>Тема Office</vt:lpstr>
      <vt:lpstr>PowerPoint Presentation</vt:lpstr>
      <vt:lpstr>В программе</vt:lpstr>
      <vt:lpstr>Что такое BUG?</vt:lpstr>
      <vt:lpstr>Цена ошибки</vt:lpstr>
      <vt:lpstr>Ариан 5 </vt:lpstr>
      <vt:lpstr> Системы распознавания</vt:lpstr>
      <vt:lpstr>Смерть от лечения</vt:lpstr>
      <vt:lpstr>Windows 98</vt:lpstr>
      <vt:lpstr>Что такое тестирование?</vt:lpstr>
      <vt:lpstr>Определения тестирования</vt:lpstr>
      <vt:lpstr>Что такое тест</vt:lpstr>
      <vt:lpstr>Общая схема тестирования</vt:lpstr>
      <vt:lpstr>Что делает тестировщик</vt:lpstr>
      <vt:lpstr>Bug report</vt:lpstr>
      <vt:lpstr>Цели тестирования</vt:lpstr>
      <vt:lpstr>Цель тестирования</vt:lpstr>
      <vt:lpstr>Стоимость исправления ошибок</vt:lpstr>
      <vt:lpstr>Необходимость тестирования</vt:lpstr>
      <vt:lpstr>Особенности профессии тестировщика</vt:lpstr>
      <vt:lpstr>Главная деятельность тестировщика</vt:lpstr>
      <vt:lpstr>Особенности профессии тестировщика</vt:lpstr>
      <vt:lpstr>Основными требованиями к тестировщику</vt:lpstr>
      <vt:lpstr>Желательно знать</vt:lpstr>
      <vt:lpstr>Наиболее ценные качества тестировщика</vt:lpstr>
      <vt:lpstr>Как стать тестировщиком</vt:lpstr>
      <vt:lpstr>Факторы успешного развития</vt:lpstr>
      <vt:lpstr>Сколько зарабатывают тестировщики</vt:lpstr>
      <vt:lpstr>Востребованность QA специалистов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оксана</dc:creator>
  <cp:lastModifiedBy>max</cp:lastModifiedBy>
  <cp:revision>291</cp:revision>
  <dcterms:created xsi:type="dcterms:W3CDTF">2015-02-07T07:41:09Z</dcterms:created>
  <dcterms:modified xsi:type="dcterms:W3CDTF">2018-10-16T13:59:30Z</dcterms:modified>
</cp:coreProperties>
</file>